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65" r:id="rId3"/>
    <p:sldId id="263" r:id="rId4"/>
    <p:sldId id="266" r:id="rId5"/>
    <p:sldId id="260" r:id="rId6"/>
    <p:sldId id="257" r:id="rId7"/>
    <p:sldId id="298" r:id="rId8"/>
    <p:sldId id="305" r:id="rId9"/>
    <p:sldId id="306" r:id="rId10"/>
    <p:sldId id="307" r:id="rId11"/>
    <p:sldId id="299" r:id="rId12"/>
    <p:sldId id="309" r:id="rId13"/>
    <p:sldId id="302" r:id="rId14"/>
    <p:sldId id="304" r:id="rId15"/>
    <p:sldId id="303" r:id="rId16"/>
    <p:sldId id="301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Inter Tight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  <p:embeddedFont>
      <p:font typeface="Rockwell Condensed" panose="02060603050405020104" pitchFamily="18" charset="0"/>
      <p:regular r:id="rId33"/>
      <p:bold r:id="rId34"/>
    </p:embeddedFont>
    <p:embeddedFont>
      <p:font typeface="Segoe UI Emoji" panose="020B0502040204020203" pitchFamily="34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1DA"/>
    <a:srgbClr val="63839B"/>
    <a:srgbClr val="8CA4B6"/>
    <a:srgbClr val="D3EAF0"/>
    <a:srgbClr val="001848"/>
    <a:srgbClr val="799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D3074-34DF-49D0-A118-665670D651AA}">
  <a:tblStyle styleId="{5A5D3074-34DF-49D0-A118-665670D651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7" autoAdjust="0"/>
    <p:restoredTop sz="93443" autoAdjust="0"/>
  </p:normalViewPr>
  <p:slideViewPr>
    <p:cSldViewPr snapToGrid="0">
      <p:cViewPr varScale="1">
        <p:scale>
          <a:sx n="99" d="100"/>
          <a:sy n="99" d="100"/>
        </p:scale>
        <p:origin x="564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LDOSERI" userId="55b7fc08ec0bd6ea" providerId="LiveId" clId="{34C5AF04-85D2-4874-B62F-5FDD2EBB2908}"/>
    <pc:docChg chg="modSld">
      <pc:chgData name="MOHAMED ALDOSERI" userId="55b7fc08ec0bd6ea" providerId="LiveId" clId="{34C5AF04-85D2-4874-B62F-5FDD2EBB2908}" dt="2025-12-15T13:36:22.052" v="129" actId="20577"/>
      <pc:docMkLst>
        <pc:docMk/>
      </pc:docMkLst>
      <pc:sldChg chg="modNotesTx">
        <pc:chgData name="MOHAMED ALDOSERI" userId="55b7fc08ec0bd6ea" providerId="LiveId" clId="{34C5AF04-85D2-4874-B62F-5FDD2EBB2908}" dt="2025-12-15T13:36:22.052" v="129" actId="20577"/>
        <pc:sldMkLst>
          <pc:docMk/>
          <pc:sldMk cId="0" sldId="262"/>
        </pc:sldMkLst>
      </pc:sldChg>
      <pc:sldChg chg="modNotesTx">
        <pc:chgData name="MOHAMED ALDOSERI" userId="55b7fc08ec0bd6ea" providerId="LiveId" clId="{34C5AF04-85D2-4874-B62F-5FDD2EBB2908}" dt="2025-12-15T13:34:34.566" v="0" actId="20577"/>
        <pc:sldMkLst>
          <pc:docMk/>
          <pc:sldMk cId="0" sldId="263"/>
        </pc:sldMkLst>
      </pc:sldChg>
      <pc:sldChg chg="modNotesTx">
        <pc:chgData name="MOHAMED ALDOSERI" userId="55b7fc08ec0bd6ea" providerId="LiveId" clId="{34C5AF04-85D2-4874-B62F-5FDD2EBB2908}" dt="2025-12-15T13:34:43.412" v="2" actId="20577"/>
        <pc:sldMkLst>
          <pc:docMk/>
          <pc:sldMk cId="0" sldId="266"/>
        </pc:sldMkLst>
      </pc:sldChg>
      <pc:sldChg chg="modNotesTx">
        <pc:chgData name="MOHAMED ALDOSERI" userId="55b7fc08ec0bd6ea" providerId="LiveId" clId="{34C5AF04-85D2-4874-B62F-5FDD2EBB2908}" dt="2025-12-15T13:34:53.627" v="3" actId="20577"/>
        <pc:sldMkLst>
          <pc:docMk/>
          <pc:sldMk cId="395091842" sldId="298"/>
        </pc:sldMkLst>
      </pc:sldChg>
      <pc:sldChg chg="modNotesTx">
        <pc:chgData name="MOHAMED ALDOSERI" userId="55b7fc08ec0bd6ea" providerId="LiveId" clId="{34C5AF04-85D2-4874-B62F-5FDD2EBB2908}" dt="2025-12-15T13:35:25.907" v="121" actId="20577"/>
        <pc:sldMkLst>
          <pc:docMk/>
          <pc:sldMk cId="99466216" sldId="299"/>
        </pc:sldMkLst>
      </pc:sldChg>
      <pc:sldChg chg="modNotesTx">
        <pc:chgData name="MOHAMED ALDOSERI" userId="55b7fc08ec0bd6ea" providerId="LiveId" clId="{34C5AF04-85D2-4874-B62F-5FDD2EBB2908}" dt="2025-12-15T13:36:11.637" v="126" actId="20577"/>
        <pc:sldMkLst>
          <pc:docMk/>
          <pc:sldMk cId="1765614008" sldId="301"/>
        </pc:sldMkLst>
      </pc:sldChg>
      <pc:sldChg chg="modNotesTx">
        <pc:chgData name="MOHAMED ALDOSERI" userId="55b7fc08ec0bd6ea" providerId="LiveId" clId="{34C5AF04-85D2-4874-B62F-5FDD2EBB2908}" dt="2025-12-15T13:35:37.989" v="123" actId="20577"/>
        <pc:sldMkLst>
          <pc:docMk/>
          <pc:sldMk cId="3418167812" sldId="302"/>
        </pc:sldMkLst>
      </pc:sldChg>
      <pc:sldChg chg="modNotesTx">
        <pc:chgData name="MOHAMED ALDOSERI" userId="55b7fc08ec0bd6ea" providerId="LiveId" clId="{34C5AF04-85D2-4874-B62F-5FDD2EBB2908}" dt="2025-12-15T13:35:55.805" v="125" actId="20577"/>
        <pc:sldMkLst>
          <pc:docMk/>
          <pc:sldMk cId="2483885925" sldId="303"/>
        </pc:sldMkLst>
      </pc:sldChg>
      <pc:sldChg chg="modNotesTx">
        <pc:chgData name="MOHAMED ALDOSERI" userId="55b7fc08ec0bd6ea" providerId="LiveId" clId="{34C5AF04-85D2-4874-B62F-5FDD2EBB2908}" dt="2025-12-15T13:35:47.079" v="124" actId="20577"/>
        <pc:sldMkLst>
          <pc:docMk/>
          <pc:sldMk cId="1295255509" sldId="304"/>
        </pc:sldMkLst>
      </pc:sldChg>
      <pc:sldChg chg="modNotesTx">
        <pc:chgData name="MOHAMED ALDOSERI" userId="55b7fc08ec0bd6ea" providerId="LiveId" clId="{34C5AF04-85D2-4874-B62F-5FDD2EBB2908}" dt="2025-12-15T13:35:03.521" v="48" actId="20577"/>
        <pc:sldMkLst>
          <pc:docMk/>
          <pc:sldMk cId="1192380919" sldId="305"/>
        </pc:sldMkLst>
      </pc:sldChg>
      <pc:sldChg chg="modNotesTx">
        <pc:chgData name="MOHAMED ALDOSERI" userId="55b7fc08ec0bd6ea" providerId="LiveId" clId="{34C5AF04-85D2-4874-B62F-5FDD2EBB2908}" dt="2025-12-15T13:35:08.329" v="49" actId="20577"/>
        <pc:sldMkLst>
          <pc:docMk/>
          <pc:sldMk cId="4077688711" sldId="306"/>
        </pc:sldMkLst>
      </pc:sldChg>
      <pc:sldChg chg="modNotesTx">
        <pc:chgData name="MOHAMED ALDOSERI" userId="55b7fc08ec0bd6ea" providerId="LiveId" clId="{34C5AF04-85D2-4874-B62F-5FDD2EBB2908}" dt="2025-12-15T13:35:17.398" v="66" actId="20577"/>
        <pc:sldMkLst>
          <pc:docMk/>
          <pc:sldMk cId="2674004011" sldId="307"/>
        </pc:sldMkLst>
      </pc:sldChg>
      <pc:sldChg chg="modNotesTx">
        <pc:chgData name="MOHAMED ALDOSERI" userId="55b7fc08ec0bd6ea" providerId="LiveId" clId="{34C5AF04-85D2-4874-B62F-5FDD2EBB2908}" dt="2025-12-15T13:35:30.001" v="122" actId="20577"/>
        <pc:sldMkLst>
          <pc:docMk/>
          <pc:sldMk cId="3791684424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DE69B5A8-462B-B73A-D94D-50F96B1E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7FC8B5D-6B19-C5BA-6411-8F95A9342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7C1DBD22-A86C-6E88-968A-36211B9D0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13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2D0373F1-62F2-772B-B577-F6F69212E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F55B788E-39A4-F06E-EAEC-D16D44EE1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39405E0C-0476-9E99-966A-E8DE1990E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55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5CDAFE7-29DD-448F-28DA-35501C04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1729BF0D-9400-DF99-F320-1F28A205C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A57D5B41-AE46-B46A-A618-039781A0A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944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A4CF06FF-06B5-702C-79D4-6B6B8FE4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745B5186-3CF3-AACD-CA79-7D5AD51491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7C67CBB0-17E0-36BF-202F-2B165B685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76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F46BA251-BEED-D5C1-8917-48B6116E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CF440BFA-5478-AD7B-34A4-DFC041373F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672F87B1-C565-A6CA-D73E-CD6976F91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11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3C39FE07-A644-8068-852D-EB5C7466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0C336AE-3DA6-D6DD-1706-0D6962B24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894467BB-A768-1F78-312C-9FD7A9A18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746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C488E20F-E282-4B39-52A6-BEA8322A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5FA22F87-D6EF-6BBC-E590-2FE74F159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4027A6A8-1F0A-EBFB-54D7-F1140E062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33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126a3be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126a3be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7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2605DD03-4B52-B08E-2FF8-F5F171A1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DF9B87C-CCB6-DFD2-5894-CA8427256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D240CCBF-B3F1-40C8-5348-AB05E4C5C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304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5148ABAC-BEB1-F9D7-BFED-09208B44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59E36604-EE1A-CE21-93B0-37321E852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6106F48D-6EC8-1053-337D-0308EA2F0C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36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248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235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37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365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858675" y="3175159"/>
            <a:ext cx="5426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858675" y="1882159"/>
            <a:ext cx="54267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397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1802821" y="1640652"/>
            <a:ext cx="2463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802811" y="2011825"/>
            <a:ext cx="24630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5714186" y="2011825"/>
            <a:ext cx="24597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1802800" y="3534077"/>
            <a:ext cx="24630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5714175" y="3534078"/>
            <a:ext cx="24597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1802821" y="3165154"/>
            <a:ext cx="2463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7"/>
          </p:nvPr>
        </p:nvSpPr>
        <p:spPr>
          <a:xfrm>
            <a:off x="5714192" y="1640652"/>
            <a:ext cx="2459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8"/>
          </p:nvPr>
        </p:nvSpPr>
        <p:spPr>
          <a:xfrm>
            <a:off x="5714192" y="3165155"/>
            <a:ext cx="2459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96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1325775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094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304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830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81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3582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73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1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0521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12/15/2025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117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kaggle.com/datasets/technika148/football-database/data?select=appearances.cs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4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technika148/football-database/data?select=players.cs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ctrTitle"/>
          </p:nvPr>
        </p:nvSpPr>
        <p:spPr>
          <a:xfrm>
            <a:off x="1402008" y="1468541"/>
            <a:ext cx="6339984" cy="1342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Football Player Performance And Valuation Analysis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MOHAMED ALDOSERI</a:t>
            </a:r>
            <a:endParaRPr lang="en-US" b="0" dirty="0">
              <a:solidFill>
                <a:srgbClr val="63839B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1884450" y="4123859"/>
            <a:ext cx="5375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Transfer market and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6653E-1B6C-CE4B-D166-CE044EA3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23859"/>
            <a:ext cx="1138533" cy="10196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DBB75B2C-DE72-8DA1-2BA7-11344BBB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421F045B-46A9-A255-6D64-903A36795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15D42499-AC6B-D8C2-CB8D-114587515B8F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4F064-82D2-EE81-BF92-28820E2230D7}"/>
              </a:ext>
            </a:extLst>
          </p:cNvPr>
          <p:cNvSpPr txBox="1"/>
          <p:nvPr/>
        </p:nvSpPr>
        <p:spPr>
          <a:xfrm>
            <a:off x="1" y="1812074"/>
            <a:ext cx="3976657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Robert Lewandoski, Harry Kane and Tadic tops minutes and goal contributions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A3BB5-EB6C-BBA5-3314-EBE23E7A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58" y="1271240"/>
            <a:ext cx="5167342" cy="3010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EE51B-7455-C4A9-AF8F-C0573211A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0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FC111A5A-F866-F619-40C1-A240D61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4A49D47D-F552-4527-5CB9-1BCD0CAD7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Position by Market Value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5CC3A1C9-8B7E-FCD3-8473-174A705E4694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61B7-B609-4D18-799C-9D8D6D53BD6F}"/>
              </a:ext>
            </a:extLst>
          </p:cNvPr>
          <p:cNvSpPr txBox="1"/>
          <p:nvPr/>
        </p:nvSpPr>
        <p:spPr>
          <a:xfrm>
            <a:off x="279700" y="1027310"/>
            <a:ext cx="32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Attackers have the highest Market value, followed by midfielders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Goalkeepers have the lowest market value</a:t>
            </a:r>
          </a:p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BF16-35E8-BCBF-0E9F-F51169EC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782" y="976536"/>
            <a:ext cx="5583218" cy="3873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98A48-A875-0038-F5F7-74CF2A74E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8615"/>
            <a:ext cx="836341" cy="8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C20DEA8B-904A-9721-4B8E-EACD52F3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66B4AE46-A1EE-99C2-A0F7-2CC515DDB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Hypothesis and ANOVA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1D5220BB-20A8-9714-1A75-A3FD05A6DA88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B60BE-8279-1791-8AAB-1C786D38AE9B}"/>
              </a:ext>
            </a:extLst>
          </p:cNvPr>
          <p:cNvSpPr txBox="1"/>
          <p:nvPr/>
        </p:nvSpPr>
        <p:spPr>
          <a:xfrm>
            <a:off x="418169" y="1507500"/>
            <a:ext cx="7030845" cy="3139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Explained Key Terms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ANOVA (Analysis of Variance)- </a:t>
            </a:r>
            <a:r>
              <a:rPr lang="en-US" dirty="0"/>
              <a:t>Used to test significant difference in group means, In this case groups are positions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Sum of Squares (Sum-Sq)- </a:t>
            </a:r>
            <a:r>
              <a:rPr lang="en-US" dirty="0"/>
              <a:t>This is the variation in datapoints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F-Value</a:t>
            </a:r>
            <a:r>
              <a:rPr lang="en-US" dirty="0"/>
              <a:t>- Ratio of within groups differences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b="1" dirty="0"/>
              <a:t>-value</a:t>
            </a:r>
            <a:r>
              <a:rPr lang="en-US" dirty="0"/>
              <a:t>- Probability of the results happening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 of Squares Total (SSQ total)- Variation in goal contribution for players across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SSQ position- Variation in goal contributions for position specific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Effect Size (</a:t>
            </a:r>
            <a:r>
              <a:rPr lang="el-GR" dirty="0"/>
              <a:t>η²)</a:t>
            </a:r>
            <a:r>
              <a:rPr lang="en-US" dirty="0"/>
              <a:t>- Total variation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E5074-D902-8F97-D537-180C75C9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8615"/>
            <a:ext cx="836341" cy="8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F0E664B6-CB8B-7136-B7E9-F0D6425A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293FF1C9-7400-7646-89C3-C92850991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1848"/>
                </a:solidFill>
              </a:rPr>
              <a:t>Hypothesis and ANOVA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052FA1BE-CC11-3279-CE4B-3EF9CAE93996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6B21-F52B-9FB6-110B-A4565897E159}"/>
              </a:ext>
            </a:extLst>
          </p:cNvPr>
          <p:cNvSpPr txBox="1"/>
          <p:nvPr/>
        </p:nvSpPr>
        <p:spPr>
          <a:xfrm>
            <a:off x="151370" y="1027310"/>
            <a:ext cx="4331420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H0: Position cannot significantly influence goal contributions per 90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F(3, 111447) = 168.37 with p &lt; 10⁻¹⁰⁰, are statistically significant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FCA61-C471-75FF-EC08-68D7DF71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91" y="1027310"/>
            <a:ext cx="3941210" cy="203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C31931-4CA8-307B-1449-C27E7F977501}"/>
                  </a:ext>
                </a:extLst>
              </p:cNvPr>
              <p:cNvSpPr txBox="1"/>
              <p:nvPr/>
            </p:nvSpPr>
            <p:spPr>
              <a:xfrm>
                <a:off x="644397" y="3110295"/>
                <a:ext cx="8417840" cy="14825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effect size </a:t>
                </a:r>
                <a:r>
                  <a:rPr lang="el-GR" dirty="0"/>
                  <a:t>η2=</a:t>
                </a:r>
                <a:r>
                  <a:rPr lang="en-US" dirty="0"/>
                  <a:t> </a:t>
                </a:r>
                <a:r>
                  <a:rPr lang="en-US" dirty="0" err="1"/>
                  <a:t>SStotal</a:t>
                </a:r>
                <a:r>
                  <a:rPr lang="en-US" dirty="0"/>
                  <a:t>​/</a:t>
                </a:r>
                <a:r>
                  <a:rPr lang="en-US" dirty="0" err="1"/>
                  <a:t>SSposition</a:t>
                </a:r>
                <a:r>
                  <a:rPr lang="en-US" dirty="0">
                    <a:solidFill>
                      <a:schemeClr val="bg1"/>
                    </a:solidFill>
                  </a:rPr>
                  <a:t>​​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0658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0658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3518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0045</m:t>
                      </m:r>
                    </m:oMath>
                  </m:oMathPara>
                </a14:m>
                <a:endParaRPr lang="ar-A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dirty="0"/>
                  <a:t>η² </a:t>
                </a:r>
                <a:r>
                  <a:rPr lang="en-US" dirty="0"/>
                  <a:t>=</a:t>
                </a:r>
                <a:r>
                  <a:rPr lang="el-GR" dirty="0"/>
                  <a:t>0.0045 </a:t>
                </a:r>
                <a:r>
                  <a:rPr lang="en-US" dirty="0"/>
                  <a:t>-  Position can explain 0.45% of variation in goals contribution per 90. This is statistically significant for research but too tiny.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C31931-4CA8-307B-1449-C27E7F97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97" y="3110295"/>
                <a:ext cx="8417840" cy="1482585"/>
              </a:xfrm>
              <a:prstGeom prst="rect">
                <a:avLst/>
              </a:prstGeom>
              <a:blipFill>
                <a:blip r:embed="rId5"/>
                <a:stretch>
                  <a:fillRect l="-652" t="-2469" b="-5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5B8F4A4-D267-9EC6-E90D-70FACC748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8248"/>
            <a:ext cx="644397" cy="8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6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1324F89D-672C-A410-0B6C-60394CB29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B6B5BCBA-1045-1DB9-B282-DE68A6EE2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76380A5A-1D36-554C-3F7D-055171517A43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A8387-346D-9039-480D-236B484F1237}"/>
              </a:ext>
            </a:extLst>
          </p:cNvPr>
          <p:cNvSpPr txBox="1"/>
          <p:nvPr/>
        </p:nvSpPr>
        <p:spPr>
          <a:xfrm>
            <a:off x="279700" y="1027310"/>
            <a:ext cx="328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FB247-A8C4-545C-E9D5-414C0784E429}"/>
              </a:ext>
            </a:extLst>
          </p:cNvPr>
          <p:cNvSpPr txBox="1"/>
          <p:nvPr/>
        </p:nvSpPr>
        <p:spPr>
          <a:xfrm>
            <a:off x="169008" y="1755774"/>
            <a:ext cx="3832073" cy="2308324"/>
          </a:xfrm>
          <a:prstGeom prst="rect">
            <a:avLst/>
          </a:prstGeom>
          <a:solidFill>
            <a:srgbClr val="C4D1DA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Haaland, Harry Kane and Bruno Fernandez the most valuable players with the most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Attackers highest Market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most recent seasons, Kevin Debruyne, Lucas and Lewandoski are the top goal contributors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44FA6-CA67-E0C7-011C-21782BB6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82" y="1335087"/>
            <a:ext cx="5142918" cy="3915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AC19D-0AAA-E560-C2AF-9A2847341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2ABA5233-5FE4-4626-1277-7ABFCB4C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D4CDCF04-87FA-6CB2-FEBD-D36B78459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9A76B466-D0AF-2538-3497-4F6604B24070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685F-5B02-0AF5-DCC9-6417B7172320}"/>
              </a:ext>
            </a:extLst>
          </p:cNvPr>
          <p:cNvSpPr txBox="1"/>
          <p:nvPr/>
        </p:nvSpPr>
        <p:spPr>
          <a:xfrm>
            <a:off x="167267" y="1705407"/>
            <a:ext cx="4208209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Haaland, Harry Kane and Federico Valverde tops the list of player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Kane and Haaland also have big numbers in terms of goal contributions for the recent seasons.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1764F-90BA-6439-0C07-442E6CA02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3904F-534F-D72B-98C7-1C9D215B2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083" y="1407058"/>
            <a:ext cx="4647650" cy="37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752C2D36-C2CF-989F-FCC8-1AD491E7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5A7E02F2-8130-6141-0062-3AE6983105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848"/>
                </a:solidFill>
              </a:rPr>
              <a:t>Resolution and Conclusion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06E15-49B2-4002-5D22-A42400081745}"/>
              </a:ext>
            </a:extLst>
          </p:cNvPr>
          <p:cNvSpPr txBox="1"/>
          <p:nvPr/>
        </p:nvSpPr>
        <p:spPr>
          <a:xfrm>
            <a:off x="279700" y="1027310"/>
            <a:ext cx="74658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Player value depends on performance pattern, it is not a random occurrence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impacts negatively on footballer’s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Height can be a bonus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the ANOVA, player roles are value neutral, position significantly influence goal contribution per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Transfer market value id driven by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Generally, football valuation is statistics as they say numbers don’t lie.</a:t>
            </a:r>
          </a:p>
          <a:p>
            <a:r>
              <a:rPr lang="en-US" dirty="0">
                <a:solidFill>
                  <a:schemeClr val="bg1"/>
                </a:solidFill>
              </a:rPr>
              <a:t>Market value is weighted score of scoring ability, creativity, consistency and play time of youth age and physical </a:t>
            </a:r>
          </a:p>
        </p:txBody>
      </p:sp>
    </p:spTree>
    <p:extLst>
      <p:ext uri="{BB962C8B-B14F-4D97-AF65-F5344CB8AC3E}">
        <p14:creationId xmlns:p14="http://schemas.microsoft.com/office/powerpoint/2010/main" val="1765614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1848"/>
                </a:solidFill>
              </a:rPr>
              <a:t>Tools To Be Used </a:t>
            </a:r>
            <a:endParaRPr dirty="0">
              <a:solidFill>
                <a:srgbClr val="001848"/>
              </a:solidFill>
            </a:endParaRPr>
          </a:p>
        </p:txBody>
      </p:sp>
      <p:pic>
        <p:nvPicPr>
          <p:cNvPr id="1026" name="Picture 2" descr="What is Python Coding? | Juni Learning">
            <a:extLst>
              <a:ext uri="{FF2B5EF4-FFF2-40B4-BE49-F238E27FC236}">
                <a16:creationId xmlns:a16="http://schemas.microsoft.com/office/drawing/2014/main" id="{DDF2F00D-6712-BE6E-2378-928C256ED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16506" r="11489" b="15869"/>
          <a:stretch/>
        </p:blipFill>
        <p:spPr bwMode="auto">
          <a:xfrm>
            <a:off x="608923" y="1758794"/>
            <a:ext cx="2229377" cy="196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5;p31">
            <a:extLst>
              <a:ext uri="{FF2B5EF4-FFF2-40B4-BE49-F238E27FC236}">
                <a16:creationId xmlns:a16="http://schemas.microsoft.com/office/drawing/2014/main" id="{DA215F0D-2111-F5F0-7954-85F597B80018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81F37-33D5-EF65-890B-710F8285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18" y="1726163"/>
            <a:ext cx="2381582" cy="188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3B1BD-EACD-8FE8-BA92-BE0817375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87" y="1728670"/>
            <a:ext cx="2867425" cy="168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FFEE8-2005-DF63-DFED-9A290F3D3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868" y="193362"/>
            <a:ext cx="1551098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720000" y="37187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Outlines</a:t>
            </a:r>
            <a:r>
              <a:rPr lang="en" dirty="0">
                <a:solidFill>
                  <a:srgbClr val="001848"/>
                </a:solidFill>
              </a:rPr>
              <a:t> 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3" name="Google Shape;254;p32">
            <a:extLst>
              <a:ext uri="{FF2B5EF4-FFF2-40B4-BE49-F238E27FC236}">
                <a16:creationId xmlns:a16="http://schemas.microsoft.com/office/drawing/2014/main" id="{E2A142F4-D083-6EE7-4011-A4206B9D606D}"/>
              </a:ext>
            </a:extLst>
          </p:cNvPr>
          <p:cNvSpPr/>
          <p:nvPr/>
        </p:nvSpPr>
        <p:spPr>
          <a:xfrm>
            <a:off x="1953575" y="1238035"/>
            <a:ext cx="4699165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Defining The Problem Statement </a:t>
            </a:r>
          </a:p>
        </p:txBody>
      </p:sp>
      <p:sp>
        <p:nvSpPr>
          <p:cNvPr id="4" name="Google Shape;254;p32">
            <a:extLst>
              <a:ext uri="{FF2B5EF4-FFF2-40B4-BE49-F238E27FC236}">
                <a16:creationId xmlns:a16="http://schemas.microsoft.com/office/drawing/2014/main" id="{0FA817EF-89C5-E450-0C14-326206912CCD}"/>
              </a:ext>
            </a:extLst>
          </p:cNvPr>
          <p:cNvSpPr/>
          <p:nvPr/>
        </p:nvSpPr>
        <p:spPr>
          <a:xfrm>
            <a:off x="841248" y="2318626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Aims and Objectives </a:t>
            </a:r>
          </a:p>
        </p:txBody>
      </p:sp>
      <p:sp>
        <p:nvSpPr>
          <p:cNvPr id="7" name="Google Shape;254;p32">
            <a:extLst>
              <a:ext uri="{FF2B5EF4-FFF2-40B4-BE49-F238E27FC236}">
                <a16:creationId xmlns:a16="http://schemas.microsoft.com/office/drawing/2014/main" id="{03B6D5AC-09FB-AFE1-BACC-DB40EEE29603}"/>
              </a:ext>
            </a:extLst>
          </p:cNvPr>
          <p:cNvSpPr/>
          <p:nvPr/>
        </p:nvSpPr>
        <p:spPr>
          <a:xfrm>
            <a:off x="4988120" y="2310604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     Contents of The Dataset </a:t>
            </a:r>
          </a:p>
        </p:txBody>
      </p:sp>
      <p:sp>
        <p:nvSpPr>
          <p:cNvPr id="8" name="Google Shape;254;p32">
            <a:extLst>
              <a:ext uri="{FF2B5EF4-FFF2-40B4-BE49-F238E27FC236}">
                <a16:creationId xmlns:a16="http://schemas.microsoft.com/office/drawing/2014/main" id="{90CE95CC-042F-A8FE-0CB8-ECC381AF8ADA}"/>
              </a:ext>
            </a:extLst>
          </p:cNvPr>
          <p:cNvSpPr/>
          <p:nvPr/>
        </p:nvSpPr>
        <p:spPr>
          <a:xfrm>
            <a:off x="907280" y="3379990"/>
            <a:ext cx="3314631" cy="468524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Target Audience</a:t>
            </a:r>
          </a:p>
        </p:txBody>
      </p:sp>
      <p:pic>
        <p:nvPicPr>
          <p:cNvPr id="10" name="Graphic 9" descr="Folder Search with solid fill">
            <a:extLst>
              <a:ext uri="{FF2B5EF4-FFF2-40B4-BE49-F238E27FC236}">
                <a16:creationId xmlns:a16="http://schemas.microsoft.com/office/drawing/2014/main" id="{5D33F7D1-8B97-3D2D-CF8C-BFD52734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2131231"/>
            <a:ext cx="764183" cy="764183"/>
          </a:xfrm>
          <a:prstGeom prst="rect">
            <a:avLst/>
          </a:prstGeom>
        </p:spPr>
      </p:pic>
      <p:pic>
        <p:nvPicPr>
          <p:cNvPr id="14" name="Graphic 13" descr="Bullseye with solid fill">
            <a:extLst>
              <a:ext uri="{FF2B5EF4-FFF2-40B4-BE49-F238E27FC236}">
                <a16:creationId xmlns:a16="http://schemas.microsoft.com/office/drawing/2014/main" id="{D81B77C3-29D2-E2EE-1B34-9A99D0754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198" y="2248086"/>
            <a:ext cx="651928" cy="651928"/>
          </a:xfrm>
          <a:prstGeom prst="rect">
            <a:avLst/>
          </a:prstGeom>
        </p:spPr>
      </p:pic>
      <p:pic>
        <p:nvPicPr>
          <p:cNvPr id="16" name="Graphic 15" descr="Brainstorm with solid fill">
            <a:extLst>
              <a:ext uri="{FF2B5EF4-FFF2-40B4-BE49-F238E27FC236}">
                <a16:creationId xmlns:a16="http://schemas.microsoft.com/office/drawing/2014/main" id="{6366922C-5A1A-884B-25C2-FE00BA1F3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3575" y="1177751"/>
            <a:ext cx="651929" cy="651929"/>
          </a:xfrm>
          <a:prstGeom prst="rect">
            <a:avLst/>
          </a:prstGeom>
        </p:spPr>
      </p:pic>
      <p:sp>
        <p:nvSpPr>
          <p:cNvPr id="30" name="Google Shape;254;p32">
            <a:extLst>
              <a:ext uri="{FF2B5EF4-FFF2-40B4-BE49-F238E27FC236}">
                <a16:creationId xmlns:a16="http://schemas.microsoft.com/office/drawing/2014/main" id="{9C8BCA6D-04DE-EF79-E383-056B831BCF69}"/>
              </a:ext>
            </a:extLst>
          </p:cNvPr>
          <p:cNvSpPr/>
          <p:nvPr/>
        </p:nvSpPr>
        <p:spPr>
          <a:xfrm>
            <a:off x="4988120" y="3404998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Tools To Be Used </a:t>
            </a:r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8D5B415D-1469-398F-4DCF-D2155C60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355" y="3437580"/>
            <a:ext cx="764183" cy="538857"/>
          </a:xfrm>
          <a:prstGeom prst="rect">
            <a:avLst/>
          </a:prstGeom>
        </p:spPr>
      </p:pic>
      <p:pic>
        <p:nvPicPr>
          <p:cNvPr id="32" name="Graphic 31" descr="Target Audience with solid fill">
            <a:extLst>
              <a:ext uri="{FF2B5EF4-FFF2-40B4-BE49-F238E27FC236}">
                <a16:creationId xmlns:a16="http://schemas.microsoft.com/office/drawing/2014/main" id="{03DDFACD-C98D-1275-7FF6-DBE9697EC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222" y="3293737"/>
            <a:ext cx="764183" cy="764183"/>
          </a:xfrm>
          <a:prstGeom prst="rect">
            <a:avLst/>
          </a:prstGeom>
        </p:spPr>
      </p:pic>
      <p:sp>
        <p:nvSpPr>
          <p:cNvPr id="2" name="Google Shape;254;p32">
            <a:extLst>
              <a:ext uri="{FF2B5EF4-FFF2-40B4-BE49-F238E27FC236}">
                <a16:creationId xmlns:a16="http://schemas.microsoft.com/office/drawing/2014/main" id="{447818EA-8BF1-60E6-46DD-43D06C9C312E}"/>
              </a:ext>
            </a:extLst>
          </p:cNvPr>
          <p:cNvSpPr/>
          <p:nvPr/>
        </p:nvSpPr>
        <p:spPr>
          <a:xfrm>
            <a:off x="874264" y="2871741"/>
            <a:ext cx="3314631" cy="468524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Insights</a:t>
            </a:r>
          </a:p>
        </p:txBody>
      </p:sp>
      <p:sp>
        <p:nvSpPr>
          <p:cNvPr id="9" name="Google Shape;254;p32">
            <a:extLst>
              <a:ext uri="{FF2B5EF4-FFF2-40B4-BE49-F238E27FC236}">
                <a16:creationId xmlns:a16="http://schemas.microsoft.com/office/drawing/2014/main" id="{357783AF-5535-3A48-12AB-B195BC124144}"/>
              </a:ext>
            </a:extLst>
          </p:cNvPr>
          <p:cNvSpPr/>
          <p:nvPr/>
        </p:nvSpPr>
        <p:spPr>
          <a:xfrm>
            <a:off x="4988120" y="2874092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Resolutions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5D6D1-04B5-0A7A-CB29-2474936D4139}"/>
              </a:ext>
            </a:extLst>
          </p:cNvPr>
          <p:cNvSpPr txBox="1"/>
          <p:nvPr/>
        </p:nvSpPr>
        <p:spPr>
          <a:xfrm>
            <a:off x="4717748" y="2945010"/>
            <a:ext cx="57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✅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D02AC7-D249-BB1A-91C9-504468BC68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764" y="2857030"/>
            <a:ext cx="565822" cy="545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670FE7-0545-9F1F-824C-842130A2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7748" y="2318625"/>
            <a:ext cx="565822" cy="435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5CD593-26EF-2928-00D3-863DFD661A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969" y="3451918"/>
            <a:ext cx="573214" cy="5060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19E3F6-F296-BBFE-C22D-11C7F01DA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8" y="2345035"/>
            <a:ext cx="535417" cy="4534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94725F-79A6-57B0-A0CA-793B74303C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9" y="2926424"/>
            <a:ext cx="514286" cy="4228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DE7E25-B8A0-7950-582B-18E8799437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9" y="3388960"/>
            <a:ext cx="514286" cy="4992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735962" y="78058"/>
            <a:ext cx="5426700" cy="5409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848"/>
                </a:solidFill>
              </a:rPr>
              <a:t>Problem Statement </a:t>
            </a:r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1011219" y="1159726"/>
            <a:ext cx="7358230" cy="2958731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18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We analyze performance statistics player performance and consistency in Europe’s top 5 leagues (2014–2022) based on key statistics (games played, shots on target, assists, yellow cards, and goals)</a:t>
            </a:r>
          </a:p>
          <a:p>
            <a:pPr marL="12700" marR="5080" lvl="0" indent="0" algn="just" defTabSz="914400" rtl="0" eaLnBrk="1" fontAlgn="auto" latinLnBrk="0" hangingPunct="1">
              <a:lnSpc>
                <a:spcPct val="118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chemeClr val="bg1"/>
              </a:solidFill>
            </a:endParaRPr>
          </a:p>
          <a:p>
            <a:pPr marL="12700" marR="5080" lvl="0" indent="0" algn="just" defTabSz="914400" rtl="0" eaLnBrk="1" fontAlgn="auto" latinLnBrk="0" hangingPunct="1">
              <a:lnSpc>
                <a:spcPct val="118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aim is to analyze key factors that influence player effectiveness and make the insights simpler for football clubs, fans </a:t>
            </a:r>
            <a:r>
              <a:rPr lang="en-US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analysts to understand overall player quality and valuation.</a:t>
            </a:r>
            <a:endParaRPr lang="en-US" sz="1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00" marR="5080" lvl="0" indent="0" algn="just" defTabSz="914400" rtl="0" eaLnBrk="1" fontAlgn="auto" latinLnBrk="0" hangingPunct="1">
              <a:lnSpc>
                <a:spcPct val="118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AD9E8-EB65-8CC9-77B6-8D028E43D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9881" y="4248615"/>
            <a:ext cx="1084281" cy="1081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720000" y="374144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Aims and Objectives </a:t>
            </a:r>
          </a:p>
        </p:txBody>
      </p:sp>
      <p:sp>
        <p:nvSpPr>
          <p:cNvPr id="19" name="Google Shape;254;p32">
            <a:extLst>
              <a:ext uri="{FF2B5EF4-FFF2-40B4-BE49-F238E27FC236}">
                <a16:creationId xmlns:a16="http://schemas.microsoft.com/office/drawing/2014/main" id="{AC5740E7-88E0-FE55-85FD-597CA09745C7}"/>
              </a:ext>
            </a:extLst>
          </p:cNvPr>
          <p:cNvSpPr/>
          <p:nvPr/>
        </p:nvSpPr>
        <p:spPr>
          <a:xfrm>
            <a:off x="720000" y="958902"/>
            <a:ext cx="1416038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Aim</a:t>
            </a:r>
          </a:p>
        </p:txBody>
      </p:sp>
      <p:sp>
        <p:nvSpPr>
          <p:cNvPr id="20" name="Google Shape;254;p32">
            <a:extLst>
              <a:ext uri="{FF2B5EF4-FFF2-40B4-BE49-F238E27FC236}">
                <a16:creationId xmlns:a16="http://schemas.microsoft.com/office/drawing/2014/main" id="{1BBF5BA8-8DEA-FAD8-FE85-88E29CD6EC75}"/>
              </a:ext>
            </a:extLst>
          </p:cNvPr>
          <p:cNvSpPr/>
          <p:nvPr/>
        </p:nvSpPr>
        <p:spPr>
          <a:xfrm>
            <a:off x="720000" y="2395474"/>
            <a:ext cx="1891526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Objectives </a:t>
            </a:r>
          </a:p>
        </p:txBody>
      </p:sp>
      <p:sp>
        <p:nvSpPr>
          <p:cNvPr id="21" name="Google Shape;380;p39">
            <a:extLst>
              <a:ext uri="{FF2B5EF4-FFF2-40B4-BE49-F238E27FC236}">
                <a16:creationId xmlns:a16="http://schemas.microsoft.com/office/drawing/2014/main" id="{0BF0D8B3-CAB3-ADCF-374D-8172E1EFA656}"/>
              </a:ext>
            </a:extLst>
          </p:cNvPr>
          <p:cNvSpPr txBox="1">
            <a:spLocks/>
          </p:cNvSpPr>
          <p:nvPr/>
        </p:nvSpPr>
        <p:spPr>
          <a:xfrm>
            <a:off x="842595" y="1733749"/>
            <a:ext cx="7350428" cy="649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Identify the relationship between appearance and contributions (goals/assists) and highlight league level insights. </a:t>
            </a:r>
            <a:r>
              <a:rPr lang="en-US" sz="16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To assess key metrics used in player valuation</a:t>
            </a:r>
            <a:r>
              <a:rPr lang="en-US" sz="1600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.</a:t>
            </a:r>
          </a:p>
        </p:txBody>
      </p:sp>
      <p:sp>
        <p:nvSpPr>
          <p:cNvPr id="22" name="Google Shape;380;p39">
            <a:extLst>
              <a:ext uri="{FF2B5EF4-FFF2-40B4-BE49-F238E27FC236}">
                <a16:creationId xmlns:a16="http://schemas.microsoft.com/office/drawing/2014/main" id="{829C28DE-750D-F289-36A7-0AADCEE78FD8}"/>
              </a:ext>
            </a:extLst>
          </p:cNvPr>
          <p:cNvSpPr txBox="1">
            <a:spLocks/>
          </p:cNvSpPr>
          <p:nvPr/>
        </p:nvSpPr>
        <p:spPr>
          <a:xfrm>
            <a:off x="720000" y="3072458"/>
            <a:ext cx="7350428" cy="1815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403C-D84C-1014-537E-FFFA3B370016}"/>
              </a:ext>
            </a:extLst>
          </p:cNvPr>
          <p:cNvSpPr txBox="1"/>
          <p:nvPr/>
        </p:nvSpPr>
        <p:spPr>
          <a:xfrm>
            <a:off x="720000" y="3022474"/>
            <a:ext cx="633275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Which player had the most goals, key passes and the most assists? And from which league?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Which player played the most minutes?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Which league had the most yellow cards shown, faults, free-kicks given?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Which league recorded the highest number of goals?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most productive players in terms for value for money.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3270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</a:t>
            </a:r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4294967295"/>
          </p:nvPr>
        </p:nvSpPr>
        <p:spPr>
          <a:xfrm>
            <a:off x="0" y="1254125"/>
            <a:ext cx="395288" cy="4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1</a:t>
            </a:r>
            <a:endParaRPr sz="2000" b="1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" name="Google Shape;254;p32">
            <a:extLst>
              <a:ext uri="{FF2B5EF4-FFF2-40B4-BE49-F238E27FC236}">
                <a16:creationId xmlns:a16="http://schemas.microsoft.com/office/drawing/2014/main" id="{DCA4A5DF-DE4B-5EEC-0C13-D219310A9B08}"/>
              </a:ext>
            </a:extLst>
          </p:cNvPr>
          <p:cNvSpPr/>
          <p:nvPr/>
        </p:nvSpPr>
        <p:spPr>
          <a:xfrm>
            <a:off x="3207744" y="1121737"/>
            <a:ext cx="1919795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Fans</a:t>
            </a:r>
          </a:p>
        </p:txBody>
      </p:sp>
      <p:cxnSp>
        <p:nvCxnSpPr>
          <p:cNvPr id="257" name="Google Shape;257;p32"/>
          <p:cNvCxnSpPr>
            <a:cxnSpLocks/>
          </p:cNvCxnSpPr>
          <p:nvPr/>
        </p:nvCxnSpPr>
        <p:spPr>
          <a:xfrm>
            <a:off x="3913826" y="1175068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54;p32">
            <a:extLst>
              <a:ext uri="{FF2B5EF4-FFF2-40B4-BE49-F238E27FC236}">
                <a16:creationId xmlns:a16="http://schemas.microsoft.com/office/drawing/2014/main" id="{C3D42120-BCF4-4486-F634-CB5953837931}"/>
              </a:ext>
            </a:extLst>
          </p:cNvPr>
          <p:cNvSpPr/>
          <p:nvPr/>
        </p:nvSpPr>
        <p:spPr>
          <a:xfrm>
            <a:off x="2784338" y="2058311"/>
            <a:ext cx="2343201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Media</a:t>
            </a:r>
          </a:p>
        </p:txBody>
      </p:sp>
      <p:cxnSp>
        <p:nvCxnSpPr>
          <p:cNvPr id="12" name="Google Shape;257;p32">
            <a:extLst>
              <a:ext uri="{FF2B5EF4-FFF2-40B4-BE49-F238E27FC236}">
                <a16:creationId xmlns:a16="http://schemas.microsoft.com/office/drawing/2014/main" id="{B042D387-CE24-0A27-D6C1-C20BB706CF44}"/>
              </a:ext>
            </a:extLst>
          </p:cNvPr>
          <p:cNvCxnSpPr>
            <a:cxnSpLocks/>
          </p:cNvCxnSpPr>
          <p:nvPr/>
        </p:nvCxnSpPr>
        <p:spPr>
          <a:xfrm>
            <a:off x="3293184" y="2065127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55;p32">
            <a:extLst>
              <a:ext uri="{FF2B5EF4-FFF2-40B4-BE49-F238E27FC236}">
                <a16:creationId xmlns:a16="http://schemas.microsoft.com/office/drawing/2014/main" id="{24E5F6D3-223C-E9D7-D874-92F1302B778E}"/>
              </a:ext>
            </a:extLst>
          </p:cNvPr>
          <p:cNvSpPr txBox="1">
            <a:spLocks/>
          </p:cNvSpPr>
          <p:nvPr/>
        </p:nvSpPr>
        <p:spPr>
          <a:xfrm>
            <a:off x="3293184" y="2198502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endParaRPr lang="en" sz="2000" b="1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" name="Google Shape;254;p32">
            <a:extLst>
              <a:ext uri="{FF2B5EF4-FFF2-40B4-BE49-F238E27FC236}">
                <a16:creationId xmlns:a16="http://schemas.microsoft.com/office/drawing/2014/main" id="{AAFEDDD2-61FD-FBF4-E9BF-6E96743AC15C}"/>
              </a:ext>
            </a:extLst>
          </p:cNvPr>
          <p:cNvSpPr/>
          <p:nvPr/>
        </p:nvSpPr>
        <p:spPr>
          <a:xfrm>
            <a:off x="1792987" y="2901368"/>
            <a:ext cx="3768717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Researchers &amp; Analysts</a:t>
            </a:r>
          </a:p>
        </p:txBody>
      </p:sp>
      <p:cxnSp>
        <p:nvCxnSpPr>
          <p:cNvPr id="16" name="Google Shape;257;p32">
            <a:extLst>
              <a:ext uri="{FF2B5EF4-FFF2-40B4-BE49-F238E27FC236}">
                <a16:creationId xmlns:a16="http://schemas.microsoft.com/office/drawing/2014/main" id="{AF255724-7D79-609A-B0AF-4F577B2A15CE}"/>
              </a:ext>
            </a:extLst>
          </p:cNvPr>
          <p:cNvCxnSpPr>
            <a:cxnSpLocks/>
          </p:cNvCxnSpPr>
          <p:nvPr/>
        </p:nvCxnSpPr>
        <p:spPr>
          <a:xfrm>
            <a:off x="2389935" y="2955493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55;p32">
            <a:extLst>
              <a:ext uri="{FF2B5EF4-FFF2-40B4-BE49-F238E27FC236}">
                <a16:creationId xmlns:a16="http://schemas.microsoft.com/office/drawing/2014/main" id="{400C1DDA-F5B0-4339-F6ED-0781D11352CE}"/>
              </a:ext>
            </a:extLst>
          </p:cNvPr>
          <p:cNvSpPr txBox="1">
            <a:spLocks/>
          </p:cNvSpPr>
          <p:nvPr/>
        </p:nvSpPr>
        <p:spPr>
          <a:xfrm>
            <a:off x="1910243" y="2995118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endParaRPr lang="en" sz="2000" b="1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8" name="Google Shape;254;p32">
            <a:extLst>
              <a:ext uri="{FF2B5EF4-FFF2-40B4-BE49-F238E27FC236}">
                <a16:creationId xmlns:a16="http://schemas.microsoft.com/office/drawing/2014/main" id="{3F3A67D9-9351-E769-51E3-FB1292D363C2}"/>
              </a:ext>
            </a:extLst>
          </p:cNvPr>
          <p:cNvSpPr/>
          <p:nvPr/>
        </p:nvSpPr>
        <p:spPr>
          <a:xfrm>
            <a:off x="1183341" y="3791427"/>
            <a:ext cx="4507454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Football clubs and Scouts</a:t>
            </a:r>
          </a:p>
        </p:txBody>
      </p:sp>
      <p:cxnSp>
        <p:nvCxnSpPr>
          <p:cNvPr id="19" name="Google Shape;257;p32">
            <a:extLst>
              <a:ext uri="{FF2B5EF4-FFF2-40B4-BE49-F238E27FC236}">
                <a16:creationId xmlns:a16="http://schemas.microsoft.com/office/drawing/2014/main" id="{D0656D2A-ED09-F02C-9F6A-B66131BF729B}"/>
              </a:ext>
            </a:extLst>
          </p:cNvPr>
          <p:cNvCxnSpPr>
            <a:cxnSpLocks/>
          </p:cNvCxnSpPr>
          <p:nvPr/>
        </p:nvCxnSpPr>
        <p:spPr>
          <a:xfrm>
            <a:off x="2079062" y="3845859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55;p32">
            <a:extLst>
              <a:ext uri="{FF2B5EF4-FFF2-40B4-BE49-F238E27FC236}">
                <a16:creationId xmlns:a16="http://schemas.microsoft.com/office/drawing/2014/main" id="{9E28CEF9-38AF-FD9B-EEFF-EBA5418EB481}"/>
              </a:ext>
            </a:extLst>
          </p:cNvPr>
          <p:cNvSpPr txBox="1">
            <a:spLocks/>
          </p:cNvSpPr>
          <p:nvPr/>
        </p:nvSpPr>
        <p:spPr>
          <a:xfrm>
            <a:off x="1599370" y="3885484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endParaRPr lang="en" sz="2000" b="1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" name="Google Shape;225;p31">
            <a:extLst>
              <a:ext uri="{FF2B5EF4-FFF2-40B4-BE49-F238E27FC236}">
                <a16:creationId xmlns:a16="http://schemas.microsoft.com/office/drawing/2014/main" id="{BE9B7EA2-AAD4-4268-99B7-5656AC75FE7A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Contents of The Dataset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2" name="Google Shape;380;p39">
            <a:extLst>
              <a:ext uri="{FF2B5EF4-FFF2-40B4-BE49-F238E27FC236}">
                <a16:creationId xmlns:a16="http://schemas.microsoft.com/office/drawing/2014/main" id="{4816D358-8C6C-E348-3243-435E3A8D117D}"/>
              </a:ext>
            </a:extLst>
          </p:cNvPr>
          <p:cNvSpPr txBox="1">
            <a:spLocks/>
          </p:cNvSpPr>
          <p:nvPr/>
        </p:nvSpPr>
        <p:spPr>
          <a:xfrm>
            <a:off x="1544855" y="1308074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League</a:t>
            </a: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name</a:t>
            </a: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</a:p>
        </p:txBody>
      </p:sp>
      <p:sp>
        <p:nvSpPr>
          <p:cNvPr id="417" name="Google Shape;380;p39">
            <a:extLst>
              <a:ext uri="{FF2B5EF4-FFF2-40B4-BE49-F238E27FC236}">
                <a16:creationId xmlns:a16="http://schemas.microsoft.com/office/drawing/2014/main" id="{0D41B719-EA13-A103-E43C-FEBC3FE71DD0}"/>
              </a:ext>
            </a:extLst>
          </p:cNvPr>
          <p:cNvSpPr txBox="1">
            <a:spLocks/>
          </p:cNvSpPr>
          <p:nvPr/>
        </p:nvSpPr>
        <p:spPr>
          <a:xfrm>
            <a:off x="1544855" y="1954560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Player</a:t>
            </a: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name</a:t>
            </a:r>
          </a:p>
        </p:txBody>
      </p:sp>
      <p:sp>
        <p:nvSpPr>
          <p:cNvPr id="418" name="Google Shape;380;p39">
            <a:extLst>
              <a:ext uri="{FF2B5EF4-FFF2-40B4-BE49-F238E27FC236}">
                <a16:creationId xmlns:a16="http://schemas.microsoft.com/office/drawing/2014/main" id="{F0951281-2389-61A9-30F5-B2C3033B090E}"/>
              </a:ext>
            </a:extLst>
          </p:cNvPr>
          <p:cNvSpPr txBox="1">
            <a:spLocks/>
          </p:cNvSpPr>
          <p:nvPr/>
        </p:nvSpPr>
        <p:spPr>
          <a:xfrm>
            <a:off x="1514283" y="2539733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Player ID</a:t>
            </a:r>
          </a:p>
        </p:txBody>
      </p:sp>
      <p:sp>
        <p:nvSpPr>
          <p:cNvPr id="419" name="Google Shape;380;p39">
            <a:extLst>
              <a:ext uri="{FF2B5EF4-FFF2-40B4-BE49-F238E27FC236}">
                <a16:creationId xmlns:a16="http://schemas.microsoft.com/office/drawing/2014/main" id="{2900B0E0-8D8B-FB77-8172-7723DD72EF2F}"/>
              </a:ext>
            </a:extLst>
          </p:cNvPr>
          <p:cNvSpPr txBox="1">
            <a:spLocks/>
          </p:cNvSpPr>
          <p:nvPr/>
        </p:nvSpPr>
        <p:spPr>
          <a:xfrm>
            <a:off x="1544855" y="4048306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Goals and goal Contributions</a:t>
            </a:r>
          </a:p>
        </p:txBody>
      </p:sp>
      <p:sp>
        <p:nvSpPr>
          <p:cNvPr id="435" name="Google Shape;380;p39">
            <a:extLst>
              <a:ext uri="{FF2B5EF4-FFF2-40B4-BE49-F238E27FC236}">
                <a16:creationId xmlns:a16="http://schemas.microsoft.com/office/drawing/2014/main" id="{F28C2916-C2E4-B1B8-047C-B07CAEE1A41A}"/>
              </a:ext>
            </a:extLst>
          </p:cNvPr>
          <p:cNvSpPr txBox="1">
            <a:spLocks/>
          </p:cNvSpPr>
          <p:nvPr/>
        </p:nvSpPr>
        <p:spPr>
          <a:xfrm>
            <a:off x="5773395" y="1321741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Minutes</a:t>
            </a:r>
          </a:p>
        </p:txBody>
      </p:sp>
      <p:sp>
        <p:nvSpPr>
          <p:cNvPr id="436" name="Google Shape;380;p39">
            <a:extLst>
              <a:ext uri="{FF2B5EF4-FFF2-40B4-BE49-F238E27FC236}">
                <a16:creationId xmlns:a16="http://schemas.microsoft.com/office/drawing/2014/main" id="{4836F1D5-5591-3F9A-0573-8E9E9C826617}"/>
              </a:ext>
            </a:extLst>
          </p:cNvPr>
          <p:cNvSpPr txBox="1">
            <a:spLocks/>
          </p:cNvSpPr>
          <p:nvPr/>
        </p:nvSpPr>
        <p:spPr>
          <a:xfrm>
            <a:off x="5733513" y="1762448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Assists</a:t>
            </a:r>
          </a:p>
        </p:txBody>
      </p:sp>
      <p:sp>
        <p:nvSpPr>
          <p:cNvPr id="437" name="Google Shape;380;p39">
            <a:extLst>
              <a:ext uri="{FF2B5EF4-FFF2-40B4-BE49-F238E27FC236}">
                <a16:creationId xmlns:a16="http://schemas.microsoft.com/office/drawing/2014/main" id="{EC1168DB-90DB-6996-033B-DB739BBDE9F9}"/>
              </a:ext>
            </a:extLst>
          </p:cNvPr>
          <p:cNvSpPr txBox="1">
            <a:spLocks/>
          </p:cNvSpPr>
          <p:nvPr/>
        </p:nvSpPr>
        <p:spPr>
          <a:xfrm>
            <a:off x="5733513" y="2371983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Key passes</a:t>
            </a:r>
          </a:p>
        </p:txBody>
      </p:sp>
      <p:sp>
        <p:nvSpPr>
          <p:cNvPr id="438" name="Google Shape;380;p39">
            <a:extLst>
              <a:ext uri="{FF2B5EF4-FFF2-40B4-BE49-F238E27FC236}">
                <a16:creationId xmlns:a16="http://schemas.microsoft.com/office/drawing/2014/main" id="{E68BA985-C7AE-CD6F-E1D5-A25D3ACBABE5}"/>
              </a:ext>
            </a:extLst>
          </p:cNvPr>
          <p:cNvSpPr txBox="1">
            <a:spLocks/>
          </p:cNvSpPr>
          <p:nvPr/>
        </p:nvSpPr>
        <p:spPr>
          <a:xfrm>
            <a:off x="5733513" y="2959286"/>
            <a:ext cx="23916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Yellow Cards</a:t>
            </a:r>
          </a:p>
        </p:txBody>
      </p:sp>
      <p:sp>
        <p:nvSpPr>
          <p:cNvPr id="454" name="Google Shape;225;p31">
            <a:extLst>
              <a:ext uri="{FF2B5EF4-FFF2-40B4-BE49-F238E27FC236}">
                <a16:creationId xmlns:a16="http://schemas.microsoft.com/office/drawing/2014/main" id="{EB8C40E0-7A77-40A5-4D6E-630604CEE1F7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B95F7-1AC0-D8C7-8853-21F3E8035ED5}"/>
              </a:ext>
            </a:extLst>
          </p:cNvPr>
          <p:cNvSpPr txBox="1"/>
          <p:nvPr/>
        </p:nvSpPr>
        <p:spPr>
          <a:xfrm>
            <a:off x="6271708" y="290456"/>
            <a:ext cx="258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Features : 21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204EE-3AEA-1A2E-3D78-70C7D2981244}"/>
              </a:ext>
            </a:extLst>
          </p:cNvPr>
          <p:cNvSpPr txBox="1"/>
          <p:nvPr/>
        </p:nvSpPr>
        <p:spPr>
          <a:xfrm>
            <a:off x="1514283" y="3076413"/>
            <a:ext cx="122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Market Value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6F8D92BC-E265-2A9F-3F31-E5692042205B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FCE54-DBC7-477B-FC69-BD8F55EC46E5}"/>
              </a:ext>
            </a:extLst>
          </p:cNvPr>
          <p:cNvSpPr txBox="1"/>
          <p:nvPr/>
        </p:nvSpPr>
        <p:spPr>
          <a:xfrm>
            <a:off x="133815" y="1226742"/>
            <a:ext cx="411332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Correlation between player value and goal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value of players will not guarantee more goals + assists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Explains Playing position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6D41C-91BB-20FF-D3A2-9408CBB6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35" y="1212203"/>
            <a:ext cx="4896865" cy="3553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8FEDF-C504-FCEC-F468-46E86FB51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192859"/>
            <a:ext cx="936702" cy="9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BCC0D94A-D53A-CB3B-4496-4B886F3D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DA03F420-C2BB-F2EA-4AD4-D1A5FDADA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294514A2-C763-86FF-195D-3BEE33C4AFAB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0989F-C675-37AF-CB05-BE11D7E8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312" y="1027311"/>
            <a:ext cx="4761571" cy="362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A66D4-FEF1-4ECA-E5A7-A113750CAB14}"/>
              </a:ext>
            </a:extLst>
          </p:cNvPr>
          <p:cNvSpPr txBox="1"/>
          <p:nvPr/>
        </p:nvSpPr>
        <p:spPr>
          <a:xfrm>
            <a:off x="535259" y="1566747"/>
            <a:ext cx="369105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Forward players had the most goal Scored 2014-2020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3CC91-4650-207A-7965-39D7E4199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350" y="4237463"/>
            <a:ext cx="1047750" cy="9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3FE20594-2F1E-9970-6C19-A21EBD0B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2F34D286-C6E0-A85A-2549-FEB5CDB3B5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Insights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0FAACB38-FA93-56FC-13B3-2F63B462BD41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BA078-7343-C792-520A-7F02471FA7B9}"/>
              </a:ext>
            </a:extLst>
          </p:cNvPr>
          <p:cNvSpPr txBox="1"/>
          <p:nvPr/>
        </p:nvSpPr>
        <p:spPr>
          <a:xfrm>
            <a:off x="211873" y="2246972"/>
            <a:ext cx="4169861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Defending Midfielders were the most sent off players 2014-2020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C006-09CD-048C-4B5B-FE1F4753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735" y="1436286"/>
            <a:ext cx="3937074" cy="37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8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4116</TotalTime>
  <Words>653</Words>
  <Application>Microsoft Office PowerPoint</Application>
  <PresentationFormat>On-screen Show (16:9)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Wingdings</vt:lpstr>
      <vt:lpstr>Rockwell Condensed</vt:lpstr>
      <vt:lpstr>Inter Tight</vt:lpstr>
      <vt:lpstr>Roboto</vt:lpstr>
      <vt:lpstr>Times New Roman</vt:lpstr>
      <vt:lpstr>Segoe UI Emoji</vt:lpstr>
      <vt:lpstr>Calibri</vt:lpstr>
      <vt:lpstr>Rockwell</vt:lpstr>
      <vt:lpstr>Cambria Math</vt:lpstr>
      <vt:lpstr>Wood Type</vt:lpstr>
      <vt:lpstr>Football Player Performance And Valuation Analysis MOHAMED ALDOSERI</vt:lpstr>
      <vt:lpstr>Outlines </vt:lpstr>
      <vt:lpstr>Problem Statement </vt:lpstr>
      <vt:lpstr>Aims and Objectives </vt:lpstr>
      <vt:lpstr>Target Audience</vt:lpstr>
      <vt:lpstr>Contents of The Dataset </vt:lpstr>
      <vt:lpstr>Player Insights</vt:lpstr>
      <vt:lpstr>Player Insights</vt:lpstr>
      <vt:lpstr>Player Insights</vt:lpstr>
      <vt:lpstr>Player Insights</vt:lpstr>
      <vt:lpstr>Player Position by Market Value </vt:lpstr>
      <vt:lpstr>Hypothesis and ANOVA</vt:lpstr>
      <vt:lpstr>Hypothesis and ANOVA</vt:lpstr>
      <vt:lpstr>Player Insights</vt:lpstr>
      <vt:lpstr>Player Insights</vt:lpstr>
      <vt:lpstr>Resolution and Conclusion</vt:lpstr>
      <vt:lpstr>Tools To Be Used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aldoseri</dc:creator>
  <cp:keywords/>
  <dc:description/>
  <cp:lastModifiedBy>MOHAMED ALDOSERI</cp:lastModifiedBy>
  <cp:revision>2</cp:revision>
  <dcterms:modified xsi:type="dcterms:W3CDTF">2025-12-15T13:36:22Z</dcterms:modified>
  <cp:category/>
  <cp:contentStatus/>
  <dc:language/>
  <cp:version/>
</cp:coreProperties>
</file>